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9" r:id="rId11"/>
    <p:sldId id="266" r:id="rId12"/>
    <p:sldId id="268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87" r:id="rId23"/>
    <p:sldId id="288" r:id="rId24"/>
    <p:sldId id="289" r:id="rId25"/>
    <p:sldId id="290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24" autoAdjust="0"/>
  </p:normalViewPr>
  <p:slideViewPr>
    <p:cSldViewPr>
      <p:cViewPr varScale="1">
        <p:scale>
          <a:sx n="110" d="100"/>
          <a:sy n="110" d="100"/>
        </p:scale>
        <p:origin x="108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CD492-E843-436E-9B58-3AC9D16D9BE7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8F089-86E5-45DC-9D0B-7B6E812B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llen_Newell" TargetMode="External"/><Relationship Id="rId3" Type="http://schemas.openxmlformats.org/officeDocument/2006/relationships/hyperlink" Target="https://en.wikipedia.org/wiki/Ray_Solomonoff" TargetMode="External"/><Relationship Id="rId7" Type="http://schemas.openxmlformats.org/officeDocument/2006/relationships/hyperlink" Target="https://en.wikipedia.org/wiki/Herbert_A._Simon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rthur_Samuel" TargetMode="External"/><Relationship Id="rId5" Type="http://schemas.openxmlformats.org/officeDocument/2006/relationships/hyperlink" Target="https://en.wikipedia.org/wiki/Trenchard_More" TargetMode="External"/><Relationship Id="rId4" Type="http://schemas.openxmlformats.org/officeDocument/2006/relationships/hyperlink" Target="https://en.wikipedia.org/wiki/Oliver_Selfridg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Introduction to AI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380" y="4038600"/>
            <a:ext cx="8458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Tuomas Sandholm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Carnegie </a:t>
            </a:r>
            <a:r>
              <a:rPr lang="en-US" dirty="0" smtClean="0">
                <a:solidFill>
                  <a:schemeClr val="tx1"/>
                </a:solidFill>
              </a:rPr>
              <a:t>Mellon </a:t>
            </a:r>
            <a:r>
              <a:rPr lang="en-US" dirty="0" smtClean="0">
                <a:solidFill>
                  <a:schemeClr val="tx1"/>
                </a:solidFill>
              </a:rPr>
              <a:t>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Computer </a:t>
            </a:r>
            <a:r>
              <a:rPr lang="en-US" dirty="0" smtClean="0">
                <a:solidFill>
                  <a:schemeClr val="tx1"/>
                </a:solidFill>
              </a:rPr>
              <a:t>Science </a:t>
            </a:r>
            <a:r>
              <a:rPr lang="en-US" dirty="0" smtClean="0">
                <a:solidFill>
                  <a:schemeClr val="tx1"/>
                </a:solidFill>
              </a:rPr>
              <a:t>Department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4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>
            <a:noAutofit/>
          </a:bodyPr>
          <a:lstStyle/>
          <a:p>
            <a:r>
              <a:rPr lang="en-US" sz="9600" dirty="0" smtClean="0"/>
              <a:t>History of AI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and </a:t>
            </a:r>
            <a:br>
              <a:rPr lang="en-US" sz="9600" dirty="0" smtClean="0"/>
            </a:br>
            <a:r>
              <a:rPr lang="en-US" sz="9600" dirty="0" smtClean="0"/>
              <a:t>AI </a:t>
            </a:r>
            <a:r>
              <a:rPr lang="en-US" sz="9600" dirty="0" smtClean="0"/>
              <a:t>today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9579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82" y="685800"/>
            <a:ext cx="839715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1" y="533400"/>
            <a:ext cx="8426489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54102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Other attendees were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3" tooltip="Ray Solomonoff"/>
              </a:rPr>
              <a:t>Ray </a:t>
            </a:r>
            <a:r>
              <a:rPr lang="en-US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Ray Solomonoff"/>
              </a:rPr>
              <a:t>Solomonoff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Oliver Selfridge"/>
              </a:rPr>
              <a:t>Oliver Selfridge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dirty="0" err="1">
                <a:solidFill>
                  <a:srgbClr val="0B0080"/>
                </a:solidFill>
                <a:latin typeface="Arial" panose="020B0604020202020204" pitchFamily="34" charset="0"/>
                <a:hlinkClick r:id="rId5" tooltip="Trenchard More"/>
              </a:rPr>
              <a:t>Trenchard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5" tooltip="Trenchard More"/>
              </a:rPr>
              <a:t> More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6" tooltip="Arthur Samuel"/>
              </a:rPr>
              <a:t>Arthur Samuel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7" tooltip="Herbert A. Simon"/>
              </a:rPr>
              <a:t>Herbert A. Simon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and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8" tooltip="Allen Newell"/>
              </a:rPr>
              <a:t>Allen Newell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6640"/>
            <a:ext cx="8227851" cy="5924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4605620"/>
            <a:ext cx="179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-&gt; A* 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82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5458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1"/>
            <a:ext cx="8534400" cy="56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0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4259"/>
            <a:ext cx="8534400" cy="60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1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9" y="449715"/>
            <a:ext cx="8311541" cy="5189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848290"/>
            <a:ext cx="5223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2015-2017 </a:t>
            </a:r>
            <a:r>
              <a:rPr lang="en-US" sz="2000" dirty="0" smtClean="0"/>
              <a:t>– superhuman speech understanding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721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13108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7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9" y="366979"/>
            <a:ext cx="7829422" cy="6124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576" y="838200"/>
            <a:ext cx="178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[Sandholm et al.]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8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3428"/>
            <a:ext cx="8839200" cy="64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1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8" y="457200"/>
            <a:ext cx="8299163" cy="55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5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Superhuman strategic reasoning under imperfect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3657600" cy="2434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3659885" cy="243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250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Pittsburgh, January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55" y="5486400"/>
            <a:ext cx="190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Haikou, April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063234"/>
            <a:ext cx="859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Libratus</a:t>
            </a:r>
            <a:r>
              <a:rPr lang="en-US" dirty="0" smtClean="0"/>
              <a:t> beats best humans at heads-up no-limit Texas </a:t>
            </a:r>
            <a:r>
              <a:rPr lang="en-US" dirty="0" err="1" smtClean="0"/>
              <a:t>hold’em</a:t>
            </a:r>
            <a:r>
              <a:rPr lang="en-US" dirty="0" smtClean="0"/>
              <a:t> </a:t>
            </a:r>
            <a:r>
              <a:rPr lang="en-US" dirty="0" smtClean="0"/>
              <a:t>poker [Brown &amp; Sandholm]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24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600" dirty="0" smtClean="0"/>
              <a:t>Highly parallel / distributed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98" y="1676399"/>
            <a:ext cx="8783393" cy="4443607"/>
          </a:xfrm>
        </p:spPr>
        <p:txBody>
          <a:bodyPr/>
          <a:lstStyle/>
          <a:p>
            <a:r>
              <a:rPr lang="en-US" sz="2400" dirty="0" smtClean="0"/>
              <a:t>Driving trends</a:t>
            </a:r>
          </a:p>
          <a:p>
            <a:pPr lvl="1"/>
            <a:r>
              <a:rPr lang="en-US" sz="2000" dirty="0" smtClean="0"/>
              <a:t>Moore’s law ended 2004 =&gt; to continue progress, need highly multi-core</a:t>
            </a:r>
          </a:p>
          <a:p>
            <a:pPr lvl="1"/>
            <a:r>
              <a:rPr lang="en-US" sz="2000" dirty="0" smtClean="0"/>
              <a:t>Software-as-a-Service &amp; clouds</a:t>
            </a:r>
          </a:p>
          <a:p>
            <a:pPr lvl="2"/>
            <a:r>
              <a:rPr lang="en-US" sz="1800" dirty="0" smtClean="0"/>
              <a:t>Access to large-scale resources</a:t>
            </a:r>
          </a:p>
          <a:p>
            <a:pPr lvl="2"/>
            <a:r>
              <a:rPr lang="en-US" sz="1800" dirty="0" smtClean="0"/>
              <a:t>Affordable due to amortization across </a:t>
            </a:r>
            <a:r>
              <a:rPr lang="en-US" sz="1800" dirty="0" err="1" smtClean="0"/>
              <a:t>bursty</a:t>
            </a:r>
            <a:r>
              <a:rPr lang="en-US" sz="1800" dirty="0" smtClean="0"/>
              <a:t> users</a:t>
            </a:r>
          </a:p>
          <a:p>
            <a:pPr lvl="1"/>
            <a:r>
              <a:rPr lang="en-US" sz="2000" dirty="0" smtClean="0"/>
              <a:t>Big </a:t>
            </a:r>
            <a:r>
              <a:rPr lang="en-US" sz="2000" dirty="0" smtClean="0"/>
              <a:t>data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057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about goals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74" y="1523999"/>
            <a:ext cx="8600874" cy="48085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 has many different goals</a:t>
            </a:r>
          </a:p>
          <a:p>
            <a:pPr lvl="1"/>
            <a:r>
              <a:rPr lang="en-US" sz="2400" dirty="0" smtClean="0"/>
              <a:t>This is nothing to avoid </a:t>
            </a:r>
          </a:p>
          <a:p>
            <a:pPr lvl="1"/>
            <a:r>
              <a:rPr lang="en-US" sz="2400" dirty="0" smtClean="0"/>
              <a:t>E.g., OR has same “problem” and is not shy about it</a:t>
            </a:r>
          </a:p>
          <a:p>
            <a:r>
              <a:rPr lang="en-US" sz="2800" dirty="0" smtClean="0"/>
              <a:t>Shouldn’t define AI as that which still cannot be done</a:t>
            </a:r>
          </a:p>
          <a:p>
            <a:r>
              <a:rPr lang="en-US" sz="2800" dirty="0" smtClean="0"/>
              <a:t>Human-level intelligence just a milestone along the way</a:t>
            </a:r>
          </a:p>
          <a:p>
            <a:r>
              <a:rPr lang="en-US" sz="2800" dirty="0" smtClean="0"/>
              <a:t>Q: Will </a:t>
            </a:r>
            <a:r>
              <a:rPr lang="en-US" sz="2800" dirty="0" smtClean="0"/>
              <a:t>there be a super-human species?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A: No</a:t>
            </a:r>
            <a:r>
              <a:rPr lang="en-US" sz="2800" dirty="0" smtClean="0"/>
              <a:t>, AIs will be tools for various </a:t>
            </a:r>
            <a:r>
              <a:rPr lang="en-US" sz="2800" dirty="0" smtClean="0"/>
              <a:t>purposes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31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Some potential new AI applications with huge positive impact on the world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16" y="1828800"/>
            <a:ext cx="8440737" cy="4661506"/>
          </a:xfrm>
        </p:spPr>
        <p:txBody>
          <a:bodyPr/>
          <a:lstStyle/>
          <a:p>
            <a:r>
              <a:rPr lang="en-US" dirty="0" smtClean="0"/>
              <a:t>Better electricity markets</a:t>
            </a:r>
          </a:p>
          <a:p>
            <a:r>
              <a:rPr lang="en-US" dirty="0" smtClean="0"/>
              <a:t>Combinatorial CO</a:t>
            </a:r>
            <a:r>
              <a:rPr lang="en-US" baseline="-25000" dirty="0" smtClean="0"/>
              <a:t>2</a:t>
            </a:r>
            <a:r>
              <a:rPr lang="en-US" dirty="0" smtClean="0"/>
              <a:t> allowance / pollution credit markets</a:t>
            </a:r>
          </a:p>
          <a:p>
            <a:r>
              <a:rPr lang="en-US" dirty="0"/>
              <a:t>A</a:t>
            </a:r>
            <a:r>
              <a:rPr lang="en-US" dirty="0" smtClean="0"/>
              <a:t>utomated market making</a:t>
            </a:r>
          </a:p>
          <a:p>
            <a:r>
              <a:rPr lang="en-US" dirty="0" smtClean="0"/>
              <a:t>Campaign market for advertising</a:t>
            </a:r>
          </a:p>
          <a:p>
            <a:r>
              <a:rPr lang="en-US" dirty="0" smtClean="0"/>
              <a:t>Security games</a:t>
            </a:r>
          </a:p>
          <a:p>
            <a:pPr lvl="1"/>
            <a:r>
              <a:rPr lang="en-US" dirty="0" smtClean="0"/>
              <a:t>Physical, information, malware protection, …</a:t>
            </a:r>
          </a:p>
          <a:p>
            <a:pPr lvl="1"/>
            <a:r>
              <a:rPr lang="en-US" dirty="0" smtClean="0"/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160836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medicine (and biology)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from data</a:t>
            </a:r>
          </a:p>
          <a:p>
            <a:pPr lvl="1"/>
            <a:r>
              <a:rPr lang="en-US" dirty="0" smtClean="0"/>
              <a:t>E.g., DNA sequencing data will be driving this</a:t>
            </a:r>
          </a:p>
          <a:p>
            <a:pPr lvl="1"/>
            <a:r>
              <a:rPr lang="en-US" dirty="0" smtClean="0"/>
              <a:t>Active </a:t>
            </a:r>
            <a:r>
              <a:rPr lang="en-US" dirty="0" smtClean="0"/>
              <a:t>learning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AI not just for understanding but for </a:t>
            </a:r>
            <a:r>
              <a:rPr lang="en-US" i="1" dirty="0" smtClean="0"/>
              <a:t>control</a:t>
            </a:r>
            <a:r>
              <a:rPr lang="en-US" i="1" dirty="0" smtClean="0"/>
              <a:t>…</a:t>
            </a:r>
            <a:br>
              <a:rPr lang="en-US" i="1" dirty="0" smtClean="0"/>
            </a:br>
            <a:r>
              <a:rPr lang="en-US" sz="2400" dirty="0"/>
              <a:t>[Sandholm, AAAI Conference on Artificial Intelligence,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36" y="1981199"/>
            <a:ext cx="8530039" cy="41894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 is </a:t>
            </a:r>
            <a:r>
              <a:rPr lang="en-US" sz="2800" dirty="0" smtClean="0"/>
              <a:t>a fast-moving </a:t>
            </a:r>
            <a:r>
              <a:rPr lang="en-US" sz="2800" dirty="0" smtClean="0"/>
              <a:t>exciting area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 smtClean="0"/>
              <a:t>can directly make the world a better </a:t>
            </a:r>
            <a:r>
              <a:rPr lang="en-US" sz="2800" dirty="0" smtClean="0"/>
              <a:t>place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288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7" y="787399"/>
            <a:ext cx="7667026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12" y="1765300"/>
            <a:ext cx="654997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458200" cy="60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25035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8590"/>
            <a:ext cx="8229600" cy="64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9" y="685800"/>
            <a:ext cx="8582101" cy="4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5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228</Words>
  <Application>Microsoft Office PowerPoint</Application>
  <PresentationFormat>On-screen Show (4:3)</PresentationFormat>
  <Paragraphs>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Introduction to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AI  and  AI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Superhuman strategic reasoning under imperfect information</vt:lpstr>
      <vt:lpstr>Highly parallel / distributed</vt:lpstr>
      <vt:lpstr>Thoughts about goals of AI</vt:lpstr>
      <vt:lpstr>Some potential new AI applications with huge positive impact on the world</vt:lpstr>
      <vt:lpstr>AI in medicine (and biology)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course in Shanghai</dc:title>
  <dc:creator>Tuomas Sandholm</dc:creator>
  <cp:lastModifiedBy>Tuomas Sandholm</cp:lastModifiedBy>
  <cp:revision>76</cp:revision>
  <dcterms:created xsi:type="dcterms:W3CDTF">2006-08-16T00:00:00Z</dcterms:created>
  <dcterms:modified xsi:type="dcterms:W3CDTF">2017-08-29T03:51:20Z</dcterms:modified>
</cp:coreProperties>
</file>